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21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7BFEFAC7-EFB4-46A0-A1EC-623560E6BC5A}"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7272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spTree>
    <p:extLst>
      <p:ext uri="{BB962C8B-B14F-4D97-AF65-F5344CB8AC3E}">
        <p14:creationId xmlns:p14="http://schemas.microsoft.com/office/powerpoint/2010/main" val="997504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4266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E71BACB-8E61-4F18-A55C-816437103AD3}"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EFAC7-EFB4-46A0-A1EC-623560E6BC5A}" type="slidenum">
              <a:rPr lang="en-US" smtClean="0"/>
              <a:t>‹#›</a:t>
            </a:fld>
            <a:endParaRPr lang="en-US"/>
          </a:p>
        </p:txBody>
      </p:sp>
    </p:spTree>
    <p:extLst>
      <p:ext uri="{BB962C8B-B14F-4D97-AF65-F5344CB8AC3E}">
        <p14:creationId xmlns:p14="http://schemas.microsoft.com/office/powerpoint/2010/main" val="1905802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E71BACB-8E61-4F18-A55C-816437103AD3}" type="datetimeFigureOut">
              <a:rPr lang="en-US" smtClean="0"/>
              <a:t>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FEFAC7-EFB4-46A0-A1EC-623560E6BC5A}"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0074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E71BACB-8E61-4F18-A55C-816437103AD3}" type="datetimeFigureOut">
              <a:rPr lang="en-US" smtClean="0"/>
              <a:t>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FEFAC7-EFB4-46A0-A1EC-623560E6BC5A}"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3069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71BACB-8E61-4F18-A55C-816437103AD3}" type="datetimeFigureOut">
              <a:rPr lang="en-US" smtClean="0"/>
              <a:t>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FEFAC7-EFB4-46A0-A1EC-623560E6BC5A}" type="slidenum">
              <a:rPr lang="en-US" smtClean="0"/>
              <a:t>‹#›</a:t>
            </a:fld>
            <a:endParaRPr lang="en-US"/>
          </a:p>
        </p:txBody>
      </p:sp>
    </p:spTree>
    <p:extLst>
      <p:ext uri="{BB962C8B-B14F-4D97-AF65-F5344CB8AC3E}">
        <p14:creationId xmlns:p14="http://schemas.microsoft.com/office/powerpoint/2010/main" val="1543363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71BACB-8E61-4F18-A55C-816437103AD3}"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EFAC7-EFB4-46A0-A1EC-623560E6BC5A}"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005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71BACB-8E61-4F18-A55C-816437103AD3}"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EFAC7-EFB4-46A0-A1EC-623560E6BC5A}" type="slidenum">
              <a:rPr lang="en-US" smtClean="0"/>
              <a:t>‹#›</a:t>
            </a:fld>
            <a:endParaRPr lang="en-US"/>
          </a:p>
        </p:txBody>
      </p:sp>
    </p:spTree>
    <p:extLst>
      <p:ext uri="{BB962C8B-B14F-4D97-AF65-F5344CB8AC3E}">
        <p14:creationId xmlns:p14="http://schemas.microsoft.com/office/powerpoint/2010/main" val="4043235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71BACB-8E61-4F18-A55C-816437103AD3}" type="datetimeFigureOut">
              <a:rPr lang="en-US" smtClean="0"/>
              <a:t>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FEFAC7-EFB4-46A0-A1EC-623560E6BC5A}" type="slidenum">
              <a:rPr lang="en-US" smtClean="0"/>
              <a:t>‹#›</a:t>
            </a:fld>
            <a:endParaRPr lang="en-US"/>
          </a:p>
        </p:txBody>
      </p:sp>
    </p:spTree>
    <p:extLst>
      <p:ext uri="{BB962C8B-B14F-4D97-AF65-F5344CB8AC3E}">
        <p14:creationId xmlns:p14="http://schemas.microsoft.com/office/powerpoint/2010/main" val="228166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041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3064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spTree>
    <p:extLst>
      <p:ext uri="{BB962C8B-B14F-4D97-AF65-F5344CB8AC3E}">
        <p14:creationId xmlns:p14="http://schemas.microsoft.com/office/powerpoint/2010/main" val="2590923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8093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1271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8205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71BACB-8E61-4F18-A55C-816437103AD3}" type="datetimeFigureOut">
              <a:rPr lang="en-US" smtClean="0"/>
              <a:t>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FEFAC7-EFB4-46A0-A1EC-623560E6BC5A}"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113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71BACB-8E61-4F18-A55C-816437103AD3}" type="datetimeFigureOut">
              <a:rPr lang="en-US" smtClean="0"/>
              <a:t>2/11/2019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BFEFAC7-EFB4-46A0-A1EC-623560E6BC5A}" type="slidenum">
              <a:rPr lang="en-US" smtClean="0"/>
              <a:t>‹#›</a:t>
            </a:fld>
            <a:endParaRPr lang="en-US"/>
          </a:p>
        </p:txBody>
      </p:sp>
    </p:spTree>
    <p:extLst>
      <p:ext uri="{BB962C8B-B14F-4D97-AF65-F5344CB8AC3E}">
        <p14:creationId xmlns:p14="http://schemas.microsoft.com/office/powerpoint/2010/main" val="159581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76400" y="1676400"/>
            <a:ext cx="6096000" cy="2819400"/>
          </a:xfrm>
          <a:blipFill>
            <a:blip r:embed="rId2"/>
            <a:tile tx="0" ty="0" sx="100000" sy="100000" flip="none" algn="tl"/>
          </a:blipFill>
        </p:spPr>
        <p:txBody>
          <a:bodyPr>
            <a:normAutofit/>
          </a:bodyPr>
          <a:lstStyle/>
          <a:p>
            <a:r>
              <a:rPr lang="en-US" sz="3600" dirty="0" smtClean="0">
                <a:solidFill>
                  <a:schemeClr val="tx1"/>
                </a:solidFill>
                <a:latin typeface="Times New Roman" panose="02020603050405020304" pitchFamily="18" charset="0"/>
                <a:cs typeface="Times New Roman" panose="02020603050405020304" pitchFamily="18" charset="0"/>
              </a:rPr>
              <a:t>Sony’</a:t>
            </a:r>
            <a:r>
              <a:rPr lang="en-US" sz="3600" dirty="0" smtClean="0">
                <a:solidFill>
                  <a:schemeClr val="tx1"/>
                </a:solidFill>
                <a:latin typeface="Times New Roman" panose="02020603050405020304" pitchFamily="18" charset="0"/>
                <a:cs typeface="Times New Roman" panose="02020603050405020304" pitchFamily="18" charset="0"/>
              </a:rPr>
              <a:t>s </a:t>
            </a:r>
            <a:r>
              <a:rPr lang="en-US" sz="3600" dirty="0" smtClean="0">
                <a:solidFill>
                  <a:schemeClr val="tx1"/>
                </a:solidFill>
                <a:latin typeface="Times New Roman" panose="02020603050405020304" pitchFamily="18" charset="0"/>
                <a:cs typeface="Times New Roman" panose="02020603050405020304" pitchFamily="18" charset="0"/>
              </a:rPr>
              <a:t>Organizational </a:t>
            </a:r>
            <a:r>
              <a:rPr lang="en-US" sz="3600" dirty="0" smtClean="0">
                <a:solidFill>
                  <a:schemeClr val="tx1"/>
                </a:solidFill>
                <a:latin typeface="Times New Roman" panose="02020603050405020304" pitchFamily="18" charset="0"/>
                <a:cs typeface="Times New Roman" panose="02020603050405020304" pitchFamily="18" charset="0"/>
              </a:rPr>
              <a:t>Structure</a:t>
            </a:r>
          </a:p>
          <a:p>
            <a:r>
              <a:rPr lang="en-US" sz="3600" dirty="0" smtClean="0">
                <a:solidFill>
                  <a:schemeClr val="tx1"/>
                </a:solidFill>
                <a:latin typeface="Times New Roman" panose="02020603050405020304" pitchFamily="18" charset="0"/>
                <a:cs typeface="Times New Roman" panose="02020603050405020304" pitchFamily="18" charset="0"/>
              </a:rPr>
              <a:t>Week </a:t>
            </a:r>
            <a:r>
              <a:rPr lang="en-US" sz="3600" dirty="0" smtClean="0">
                <a:solidFill>
                  <a:schemeClr val="tx1"/>
                </a:solidFill>
                <a:latin typeface="Times New Roman" panose="02020603050405020304" pitchFamily="18" charset="0"/>
                <a:cs typeface="Times New Roman" panose="02020603050405020304" pitchFamily="18" charset="0"/>
              </a:rPr>
              <a:t>5 Presentation</a:t>
            </a:r>
            <a:endParaRPr lang="en-US" sz="3600" dirty="0" smtClean="0">
              <a:solidFill>
                <a:schemeClr val="tx1"/>
              </a:solidFill>
              <a:latin typeface="Times New Roman" panose="02020603050405020304" pitchFamily="18" charset="0"/>
              <a:cs typeface="Times New Roman" panose="02020603050405020304" pitchFamily="18" charset="0"/>
            </a:endParaRPr>
          </a:p>
          <a:p>
            <a:r>
              <a:rPr lang="en-US" sz="3600" dirty="0" smtClean="0">
                <a:solidFill>
                  <a:schemeClr val="tx1"/>
                </a:solidFill>
                <a:latin typeface="Times New Roman" panose="02020603050405020304" pitchFamily="18" charset="0"/>
                <a:cs typeface="Times New Roman" panose="02020603050405020304" pitchFamily="18" charset="0"/>
              </a:rPr>
              <a:t>Team 6</a:t>
            </a:r>
            <a:endParaRPr lang="en-US" sz="36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dirty="0" smtClean="0">
                <a:latin typeface="Times New Roman" panose="02020603050405020304" pitchFamily="18" charset="0"/>
                <a:cs typeface="Times New Roman" panose="02020603050405020304" pitchFamily="18" charset="0"/>
              </a:rPr>
              <a:t>Sony Inc.</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Sony is a an electronic products company based in Japan and with offices all over the world and here in America (Sony Inc).</a:t>
            </a:r>
          </a:p>
          <a:p>
            <a:r>
              <a:rPr lang="en-US" dirty="0" smtClean="0">
                <a:latin typeface="Times New Roman" panose="02020603050405020304" pitchFamily="18" charset="0"/>
                <a:cs typeface="Times New Roman" panose="02020603050405020304" pitchFamily="18" charset="0"/>
              </a:rPr>
              <a:t>Most people think of Sony as a an American company.</a:t>
            </a:r>
          </a:p>
          <a:p>
            <a:r>
              <a:rPr lang="en-US" dirty="0" smtClean="0">
                <a:latin typeface="Times New Roman" panose="02020603050405020304" pitchFamily="18" charset="0"/>
                <a:cs typeface="Times New Roman" panose="02020603050405020304" pitchFamily="18" charset="0"/>
              </a:rPr>
              <a:t>Look at their video games, all characters are famous American movie stars and this has made their products really loved by the Americans (Sony Inc).  </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dirty="0" smtClean="0">
                <a:latin typeface="Times New Roman" panose="02020603050405020304" pitchFamily="18" charset="0"/>
                <a:cs typeface="Times New Roman" panose="02020603050405020304" pitchFamily="18" charset="0"/>
              </a:rPr>
              <a:t>Sony's localization strategy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Times New Roman" panose="02020603050405020304" pitchFamily="18" charset="0"/>
                <a:cs typeface="Times New Roman" panose="02020603050405020304" pitchFamily="18" charset="0"/>
              </a:rPr>
              <a:t>To maximize profitability, Sony has adapted a localization strategy.</a:t>
            </a:r>
          </a:p>
          <a:p>
            <a:r>
              <a:rPr lang="en-US" dirty="0" smtClean="0">
                <a:latin typeface="Times New Roman" panose="02020603050405020304" pitchFamily="18" charset="0"/>
                <a:cs typeface="Times New Roman" panose="02020603050405020304" pitchFamily="18" charset="0"/>
              </a:rPr>
              <a:t>This means that their products are customized to meet the demands of their local markets.</a:t>
            </a:r>
          </a:p>
          <a:p>
            <a:r>
              <a:rPr lang="en-US" dirty="0" smtClean="0">
                <a:latin typeface="Times New Roman" panose="02020603050405020304" pitchFamily="18" charset="0"/>
                <a:cs typeface="Times New Roman" panose="02020603050405020304" pitchFamily="18" charset="0"/>
              </a:rPr>
              <a:t>The company invests in localization specialists and implements group-wide strategies and intra-group alliances in all their markets.</a:t>
            </a:r>
          </a:p>
          <a:p>
            <a:r>
              <a:rPr lang="en-US" dirty="0" smtClean="0">
                <a:latin typeface="Times New Roman" panose="02020603050405020304" pitchFamily="18" charset="0"/>
                <a:cs typeface="Times New Roman" panose="02020603050405020304" pitchFamily="18" charset="0"/>
              </a:rPr>
              <a:t>All these all geared towards products localization and the specialist in this field are tasked with management of localization product projects websites, improvement of internal processes and tools and resource coordination among other duties (Team, 2015).</a:t>
            </a:r>
          </a:p>
          <a:p>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15337"/>
            <a:ext cx="6798734" cy="837263"/>
          </a:xfrm>
          <a:blipFill>
            <a:blip r:embed="rId2"/>
            <a:tile tx="0" ty="0" sx="100000" sy="100000" flip="none" algn="tl"/>
          </a:blipFill>
        </p:spPr>
        <p:txBody>
          <a:bodyPr/>
          <a:lstStyle/>
          <a:p>
            <a:r>
              <a:rPr lang="en-US" dirty="0" smtClean="0">
                <a:latin typeface="Times New Roman" panose="02020603050405020304" pitchFamily="18" charset="0"/>
                <a:cs typeface="Times New Roman" panose="02020603050405020304" pitchFamily="18" charset="0"/>
              </a:rPr>
              <a:t>Managers at Sony Inc.</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04999"/>
            <a:ext cx="7772400" cy="396240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62500" lnSpcReduction="20000"/>
          </a:bodyPr>
          <a:lstStyle/>
          <a:p>
            <a:r>
              <a:rPr lang="en-US" sz="3500" dirty="0" smtClean="0">
                <a:latin typeface="Times New Roman" panose="02020603050405020304" pitchFamily="18" charset="0"/>
                <a:cs typeface="Times New Roman" panose="02020603050405020304" pitchFamily="18" charset="0"/>
              </a:rPr>
              <a:t>Sony uses the following metric to measure the success of its managers</a:t>
            </a:r>
          </a:p>
          <a:p>
            <a:pPr lvl="2">
              <a:buFont typeface="Wingdings" pitchFamily="2" charset="2"/>
              <a:buChar char="Ø"/>
            </a:pPr>
            <a:r>
              <a:rPr lang="en-US" sz="3500" dirty="0" smtClean="0">
                <a:latin typeface="Times New Roman" panose="02020603050405020304" pitchFamily="18" charset="0"/>
                <a:cs typeface="Times New Roman" panose="02020603050405020304" pitchFamily="18" charset="0"/>
              </a:rPr>
              <a:t>Improvement</a:t>
            </a:r>
          </a:p>
          <a:p>
            <a:pPr lvl="2">
              <a:buFont typeface="Wingdings" pitchFamily="2" charset="2"/>
              <a:buChar char="Ø"/>
            </a:pPr>
            <a:r>
              <a:rPr lang="en-US" sz="3500" dirty="0" smtClean="0">
                <a:latin typeface="Times New Roman" panose="02020603050405020304" pitchFamily="18" charset="0"/>
                <a:cs typeface="Times New Roman" panose="02020603050405020304" pitchFamily="18" charset="0"/>
              </a:rPr>
              <a:t>Customer satisfaction </a:t>
            </a:r>
          </a:p>
          <a:p>
            <a:pPr lvl="2">
              <a:buFont typeface="Wingdings" pitchFamily="2" charset="2"/>
              <a:buChar char="Ø"/>
            </a:pPr>
            <a:r>
              <a:rPr lang="en-US" sz="3500" dirty="0" smtClean="0">
                <a:latin typeface="Times New Roman" panose="02020603050405020304" pitchFamily="18" charset="0"/>
                <a:cs typeface="Times New Roman" panose="02020603050405020304" pitchFamily="18" charset="0"/>
              </a:rPr>
              <a:t>Internal business process</a:t>
            </a:r>
          </a:p>
          <a:p>
            <a:r>
              <a:rPr lang="en-US" sz="3500" dirty="0" smtClean="0">
                <a:latin typeface="Times New Roman" panose="02020603050405020304" pitchFamily="18" charset="0"/>
                <a:cs typeface="Times New Roman" panose="02020603050405020304" pitchFamily="18" charset="0"/>
              </a:rPr>
              <a:t>Quality standards are set and maintained at Sony as operations managers to minimized cost, maximize quality, support operational sustainability and optimize human resources (Staff, 2018).</a:t>
            </a:r>
          </a:p>
          <a:p>
            <a:endParaRPr lang="en-US" dirty="0" smtClean="0">
              <a:latin typeface="Times New Roman" panose="02020603050405020304" pitchFamily="18" charset="0"/>
              <a:cs typeface="Times New Roman" panose="02020603050405020304" pitchFamily="18" charset="0"/>
            </a:endParaRPr>
          </a:p>
          <a:p>
            <a:pPr lvl="7">
              <a:buNone/>
            </a:pPr>
            <a:r>
              <a:rPr lang="en-US" dirty="0" smtClean="0">
                <a:latin typeface="Times New Roman" panose="02020603050405020304" pitchFamily="18" charset="0"/>
                <a:cs typeface="Times New Roman" panose="02020603050405020304" pitchFamily="18" charset="0"/>
              </a:rPr>
              <a:t>						</a:t>
            </a:r>
          </a:p>
          <a:p>
            <a:pPr lvl="7">
              <a:buNone/>
            </a:pP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dirty="0" smtClean="0">
                <a:latin typeface="Times New Roman" panose="02020603050405020304" pitchFamily="18" charset="0"/>
                <a:cs typeface="Times New Roman" panose="02020603050405020304" pitchFamily="18" charset="0"/>
              </a:rPr>
              <a:t>Customer satisfaction.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r>
              <a:rPr lang="en-US" dirty="0" smtClean="0">
                <a:latin typeface="Times New Roman" panose="02020603050405020304" pitchFamily="18" charset="0"/>
                <a:cs typeface="Times New Roman" panose="02020603050405020304" pitchFamily="18" charset="0"/>
              </a:rPr>
              <a:t>Sony’s operations and products are aimed emotional involvement of its customers. </a:t>
            </a:r>
          </a:p>
          <a:p>
            <a:r>
              <a:rPr lang="en-US" dirty="0" smtClean="0">
                <a:latin typeface="Times New Roman" panose="02020603050405020304" pitchFamily="18" charset="0"/>
                <a:cs typeface="Times New Roman" panose="02020603050405020304" pitchFamily="18" charset="0"/>
              </a:rPr>
              <a:t>This means that the customers attention is captured and their needs are met (Meier, 2018).</a:t>
            </a:r>
          </a:p>
          <a:p>
            <a:r>
              <a:rPr lang="en-US" dirty="0" smtClean="0">
                <a:latin typeface="Times New Roman" panose="02020603050405020304" pitchFamily="18" charset="0"/>
                <a:cs typeface="Times New Roman" panose="02020603050405020304" pitchFamily="18" charset="0"/>
              </a:rPr>
              <a:t>The company culture is customer-satisfaction oriented.</a:t>
            </a:r>
          </a:p>
          <a:p>
            <a:r>
              <a:rPr lang="en-US" dirty="0" smtClean="0">
                <a:latin typeface="Times New Roman" panose="02020603050405020304" pitchFamily="18" charset="0"/>
                <a:cs typeface="Times New Roman" panose="02020603050405020304" pitchFamily="18" charset="0"/>
              </a:rPr>
              <a:t>Sony's culture is focused on reliability and credibility and cordiality.</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dirty="0">
                <a:latin typeface="Times New Roman" panose="02020603050405020304" pitchFamily="18" charset="0"/>
                <a:cs typeface="Times New Roman" panose="02020603050405020304" pitchFamily="18" charset="0"/>
              </a:rPr>
              <a:t>L</a:t>
            </a:r>
            <a:r>
              <a:rPr lang="en-US" dirty="0" smtClean="0">
                <a:latin typeface="Times New Roman" panose="02020603050405020304" pitchFamily="18" charset="0"/>
                <a:cs typeface="Times New Roman" panose="02020603050405020304" pitchFamily="18" charset="0"/>
              </a:rPr>
              <a:t>imitations of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ony’s culture.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2"/>
            </a:solidFill>
          </a:ln>
        </p:spPr>
        <p:txBody>
          <a:bodyPr>
            <a:normAutofit/>
          </a:bodyPr>
          <a:lstStyle/>
          <a:p>
            <a:r>
              <a:rPr lang="en-US" dirty="0" smtClean="0">
                <a:latin typeface="Times New Roman" panose="02020603050405020304" pitchFamily="18" charset="0"/>
                <a:cs typeface="Times New Roman" panose="02020603050405020304" pitchFamily="18" charset="0"/>
              </a:rPr>
              <a:t> Sony Inc. as an innovative company, its culture limits innovation.</a:t>
            </a:r>
          </a:p>
          <a:p>
            <a:r>
              <a:rPr lang="en-US" dirty="0" smtClean="0">
                <a:latin typeface="Times New Roman" panose="02020603050405020304" pitchFamily="18" charset="0"/>
                <a:cs typeface="Times New Roman" panose="02020603050405020304" pitchFamily="18" charset="0"/>
              </a:rPr>
              <a:t>A culture that supports employee innovation in Sony Inc. is pivotal for achievement of the mission and vision of the company (Staff, 2019).</a:t>
            </a:r>
          </a:p>
          <a:p>
            <a:r>
              <a:rPr lang="en-US" dirty="0" smtClean="0">
                <a:latin typeface="Times New Roman" panose="02020603050405020304" pitchFamily="18" charset="0"/>
                <a:cs typeface="Times New Roman" panose="02020603050405020304" pitchFamily="18" charset="0"/>
              </a:rPr>
              <a:t>Employee support for innovation would in addition enhance their work morale and satisfaction(Team, 2015).</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en-US" dirty="0" smtClean="0">
                <a:latin typeface="Times New Roman" panose="02020603050405020304" pitchFamily="18" charset="0"/>
                <a:cs typeface="Times New Roman" panose="02020603050405020304" pitchFamily="18" charset="0"/>
              </a:rPr>
              <a:t>Sony’s Inc. 3 groups.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en-US" dirty="0" smtClean="0">
                <a:latin typeface="Times New Roman" panose="02020603050405020304" pitchFamily="18" charset="0"/>
                <a:cs typeface="Times New Roman" panose="02020603050405020304" pitchFamily="18" charset="0"/>
              </a:rPr>
              <a:t>The company operates with three main groups, the function-focused, business-type divisions, and geographical divisions.</a:t>
            </a:r>
          </a:p>
          <a:p>
            <a:r>
              <a:rPr lang="en-US" dirty="0" smtClean="0">
                <a:latin typeface="Times New Roman" panose="02020603050405020304" pitchFamily="18" charset="0"/>
                <a:cs typeface="Times New Roman" panose="02020603050405020304" pitchFamily="18" charset="0"/>
              </a:rPr>
              <a:t>The  function-focused groups ensures that the company operates in an economical and efficient manner (Mayer, 2017).</a:t>
            </a:r>
          </a:p>
          <a:p>
            <a:r>
              <a:rPr lang="en-US" dirty="0" smtClean="0">
                <a:latin typeface="Times New Roman" panose="02020603050405020304" pitchFamily="18" charset="0"/>
                <a:cs typeface="Times New Roman" panose="02020603050405020304" pitchFamily="18" charset="0"/>
              </a:rPr>
              <a:t>They help in faster response to demand for Sony’s Inc. products</a:t>
            </a:r>
            <a:r>
              <a:rPr lang="en-US"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a:ln>
            <a:solidFill>
              <a:schemeClr val="tx2"/>
            </a:solidFill>
          </a:ln>
        </p:spPr>
        <p:txBody>
          <a:bodyPr/>
          <a:lstStyle/>
          <a:p>
            <a:r>
              <a:rPr lang="en-US" dirty="0" smtClean="0">
                <a:latin typeface="Times New Roman" panose="02020603050405020304" pitchFamily="18" charset="0"/>
                <a:cs typeface="Times New Roman" panose="02020603050405020304" pitchFamily="18" charset="0"/>
              </a:rPr>
              <a:t>Cont.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ormAutofit fontScale="85000" lnSpcReduction="10000"/>
          </a:bodyPr>
          <a:lstStyle/>
          <a:p>
            <a:r>
              <a:rPr lang="en-US" dirty="0" smtClean="0">
                <a:latin typeface="Times New Roman" panose="02020603050405020304" pitchFamily="18" charset="0"/>
                <a:cs typeface="Times New Roman" panose="02020603050405020304" pitchFamily="18" charset="0"/>
              </a:rPr>
              <a:t>The geographical division allows for focus on specific regions.</a:t>
            </a:r>
          </a:p>
          <a:p>
            <a:r>
              <a:rPr lang="en-US" dirty="0" smtClean="0">
                <a:latin typeface="Times New Roman" panose="02020603050405020304" pitchFamily="18" charset="0"/>
                <a:cs typeface="Times New Roman" panose="02020603050405020304" pitchFamily="18" charset="0"/>
              </a:rPr>
              <a:t>Although this division lacks autonomy and flexibility to do things such as marketing , its impacts to the company are felt.</a:t>
            </a:r>
          </a:p>
          <a:p>
            <a:r>
              <a:rPr lang="en-US" dirty="0" smtClean="0">
                <a:latin typeface="Times New Roman" panose="02020603050405020304" pitchFamily="18" charset="0"/>
                <a:cs typeface="Times New Roman" panose="02020603050405020304" pitchFamily="18" charset="0"/>
              </a:rPr>
              <a:t>This is through the customization of products to meet customer needs.</a:t>
            </a:r>
          </a:p>
          <a:p>
            <a:r>
              <a:rPr lang="en-US" dirty="0" smtClean="0">
                <a:latin typeface="Times New Roman" panose="02020603050405020304" pitchFamily="18" charset="0"/>
                <a:cs typeface="Times New Roman" panose="02020603050405020304" pitchFamily="18" charset="0"/>
              </a:rPr>
              <a:t>Sony’s organizational culture allows for patterned  focus on specific divisions and thus  the company's ability to develop products the meet customers demands(staff, 2018).</a:t>
            </a:r>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attFill prst="pct5">
            <a:fgClr>
              <a:schemeClr val="accent1"/>
            </a:fgClr>
            <a:bgClr>
              <a:schemeClr val="bg1"/>
            </a:bgClr>
          </a:pattFill>
        </p:spPr>
        <p:txBody>
          <a:bodyPr/>
          <a:lstStyle/>
          <a:p>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70000" lnSpcReduction="20000"/>
          </a:bodyPr>
          <a:lstStyle/>
          <a:p>
            <a:r>
              <a:rPr lang="en-US" dirty="0"/>
              <a:t>Meier, J. (</a:t>
            </a:r>
            <a:r>
              <a:rPr lang="en-US" dirty="0" err="1"/>
              <a:t>n.d.</a:t>
            </a:r>
            <a:r>
              <a:rPr lang="en-US" dirty="0"/>
              <a:t>). Retrieved from source of insight: http://sourcesofinsight.com/designing-organizational-architecture/</a:t>
            </a:r>
          </a:p>
          <a:p>
            <a:r>
              <a:rPr lang="en-US" dirty="0"/>
              <a:t>Meyer, P. (2018, September 8). </a:t>
            </a:r>
            <a:r>
              <a:rPr lang="en-US" i="1" dirty="0" err="1"/>
              <a:t>panmore</a:t>
            </a:r>
            <a:r>
              <a:rPr lang="en-US" dirty="0"/>
              <a:t>. Retrieved from http://panmore.com/sony-corporation-organizational-structure-pros-cons</a:t>
            </a:r>
          </a:p>
          <a:p>
            <a:r>
              <a:rPr lang="en-US" dirty="0"/>
              <a:t>Pauline, M. (2017, </a:t>
            </a:r>
            <a:r>
              <a:rPr lang="en-US" dirty="0" err="1"/>
              <a:t>Febuary</a:t>
            </a:r>
            <a:r>
              <a:rPr lang="en-US" dirty="0"/>
              <a:t> 21). Retrieved from </a:t>
            </a:r>
            <a:r>
              <a:rPr lang="en-US" dirty="0" err="1"/>
              <a:t>panmore</a:t>
            </a:r>
            <a:r>
              <a:rPr lang="en-US" dirty="0"/>
              <a:t>: http://panmore.com/sony-organizational-culture-customer-satisfaction</a:t>
            </a:r>
          </a:p>
          <a:p>
            <a:r>
              <a:rPr lang="en-US" dirty="0"/>
              <a:t>Staff, S. (2019). Retrieved from </a:t>
            </a:r>
            <a:r>
              <a:rPr lang="en-US" dirty="0" err="1"/>
              <a:t>linkedin</a:t>
            </a:r>
            <a:r>
              <a:rPr lang="en-US" dirty="0"/>
              <a:t>: • https://www.linkedin.com/jobs/view/localization-specialist-at-sony-1071549826/?trk=jobs_job_image</a:t>
            </a:r>
          </a:p>
          <a:p>
            <a:r>
              <a:rPr lang="en-US" dirty="0"/>
              <a:t>T</a:t>
            </a:r>
            <a:r>
              <a:rPr lang="en-US" dirty="0" smtClean="0"/>
              <a:t>eam</a:t>
            </a:r>
            <a:r>
              <a:rPr lang="en-US" dirty="0"/>
              <a:t>, s. b. (2015, May 2). Retrieved from </a:t>
            </a:r>
            <a:r>
              <a:rPr lang="en-US" dirty="0" err="1"/>
              <a:t>sony</a:t>
            </a:r>
            <a:r>
              <a:rPr lang="en-US" dirty="0"/>
              <a:t> business team blog: https://sonybusinessteamblog.wordpress.com/2015/05/02/global-localization/</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165</TotalTime>
  <Words>548</Words>
  <Application>Microsoft Office PowerPoint</Application>
  <PresentationFormat>On-screen Show (4:3)</PresentationFormat>
  <Paragraphs>44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Garamond</vt:lpstr>
      <vt:lpstr>Times New Roman</vt:lpstr>
      <vt:lpstr>Wingdings</vt:lpstr>
      <vt:lpstr>Organic</vt:lpstr>
      <vt:lpstr>PowerPoint Presentation</vt:lpstr>
      <vt:lpstr>Sony Inc.</vt:lpstr>
      <vt:lpstr>Sony's localization strategy</vt:lpstr>
      <vt:lpstr>Managers at Sony Inc.</vt:lpstr>
      <vt:lpstr>Customer satisfaction.</vt:lpstr>
      <vt:lpstr>Limitations of Sony’s culture.</vt:lpstr>
      <vt:lpstr>Sony’s Inc. 3 groups.</vt:lpstr>
      <vt:lpstr>Cont.</vt:lpstr>
      <vt:lpstr>References</vt:lpstr>
    </vt:vector>
  </TitlesOfParts>
  <Company>BUILD AFRICAN SCHOOLS.ORG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James Mulwa</cp:lastModifiedBy>
  <cp:revision>18</cp:revision>
  <dcterms:created xsi:type="dcterms:W3CDTF">2019-02-10T19:28:09Z</dcterms:created>
  <dcterms:modified xsi:type="dcterms:W3CDTF">2019-02-10T22:39:49Z</dcterms:modified>
</cp:coreProperties>
</file>